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2.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2.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0.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0.png"/><Relationship Id="rId5" Type="http://schemas.openxmlformats.org/officeDocument/2006/relationships/image" Target="../media/image51.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6.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7" TargetMode="External"/><Relationship Id="rId5" Type="http://schemas.openxmlformats.org/officeDocument/2006/relationships/hyperlink" Target="https://bcourses.berkeley.edu/courses/1487684"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1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2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economic…</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Back Up to 1803"/>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Back Up to 1803</a:t>
            </a:r>
          </a:p>
        </p:txBody>
      </p:sp>
      <p:sp>
        <p:nvSpPr>
          <p:cNvPr id="111" name="Jean-Baptiste Say: Not possible for there to be a “general glut”:…"/>
          <p:cNvSpPr txBox="1"/>
          <p:nvPr>
            <p:ph type="body" sz="half" idx="4294967295"/>
          </p:nvPr>
        </p:nvSpPr>
        <p:spPr>
          <a:xfrm>
            <a:off x="457199" y="1094171"/>
            <a:ext cx="4423631" cy="5244063"/>
          </a:xfrm>
          <a:prstGeom prst="rect">
            <a:avLst/>
          </a:prstGeom>
        </p:spPr>
        <p:txBody>
          <a:bodyPr lIns="50800" tIns="50800" rIns="50800" bIns="50800" anchor="t"/>
          <a:lstStyle/>
          <a:p>
            <a:pPr marL="195580" indent="-195580" defTabSz="493776">
              <a:spcBef>
                <a:spcPts val="400"/>
              </a:spcBef>
              <a:defRPr sz="1296">
                <a:uFill>
                  <a:solidFill>
                    <a:srgbClr val="000000"/>
                  </a:solidFill>
                </a:uFill>
                <a:latin typeface="Calibri"/>
                <a:ea typeface="Calibri"/>
                <a:cs typeface="Calibri"/>
                <a:sym typeface="Calibri"/>
              </a:defRPr>
            </a:pPr>
            <a:r>
              <a:t>Jean-Baptiste Say: Not possible for there to be a “general glut”:</a:t>
            </a:r>
          </a:p>
          <a:p>
            <a:pPr lvl="1" marL="435610" indent="-195580" defTabSz="493776">
              <a:spcBef>
                <a:spcPts val="400"/>
              </a:spcBef>
              <a:defRPr sz="1296">
                <a:uFill>
                  <a:solidFill>
                    <a:srgbClr val="000000"/>
                  </a:solidFill>
                </a:uFill>
                <a:latin typeface="Calibri"/>
                <a:ea typeface="Calibri"/>
                <a:cs typeface="Calibri"/>
                <a:sym typeface="Calibri"/>
              </a:defRPr>
            </a:pPr>
            <a:r>
              <a:t>“If certain goods remain unsold, it is because other goods are not produced; and that it is production alone which opens markets to produce.... Whenever there is a glut, a superabundance, [an excess supply] of several sorts of merchandize, it is because other articles [in excess demand] are not produced in sufficient quantities…”</a:t>
            </a:r>
          </a:p>
          <a:p>
            <a:pPr marL="195580" indent="-195580" defTabSz="493776">
              <a:spcBef>
                <a:spcPts val="400"/>
              </a:spcBef>
              <a:defRPr sz="1296">
                <a:uFill>
                  <a:solidFill>
                    <a:srgbClr val="000000"/>
                  </a:solidFill>
                </a:uFill>
                <a:latin typeface="Calibri"/>
                <a:ea typeface="Calibri"/>
                <a:cs typeface="Calibri"/>
                <a:sym typeface="Calibri"/>
              </a:defRPr>
            </a:pPr>
            <a:r>
              <a:t>Thomas Robert Malthus: Then what’s going on?:</a:t>
            </a:r>
          </a:p>
          <a:p>
            <a:pPr lvl="1" marL="435610" indent="-195580" defTabSz="493776">
              <a:spcBef>
                <a:spcPts val="400"/>
              </a:spcBef>
              <a:defRPr sz="1296">
                <a:uFill>
                  <a:solidFill>
                    <a:srgbClr val="000000"/>
                  </a:solidFill>
                </a:uFill>
                <a:latin typeface="Calibri"/>
                <a:ea typeface="Calibri"/>
                <a:cs typeface="Calibri"/>
                <a:sym typeface="Calibri"/>
              </a:defRPr>
            </a:pPr>
            <a:r>
              <a:t>“We hear of glutted markets, falling prices, and cotton goods selling at Kamschatka lower than the costs of production. It may be said, perhaps, that the cotton trade happens to be glutted; and it is a tenet of the new doctrine on profits and demand, that if one trade be overstocked with capital, it is a certain sign that some other trade is understocked. But where, I would ask, is there any considerable trade that is confessedly under-stocked, and where high profits have been long pleading in vain for additional capital? The [Napoleonic] war has now been at an end above four years; and though the removal of capital generally occasions some partial loss, yet it is seldom long in taking place, if it be tempted to remove by great demand and high profits…”</a:t>
            </a:r>
          </a:p>
        </p:txBody>
      </p:sp>
      <p:pic>
        <p:nvPicPr>
          <p:cNvPr id="112"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437"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441"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4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44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4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44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50"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45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45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55"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45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45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60"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46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6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46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68"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46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7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3"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7"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78"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479"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By 1830 Say Had Abandoned Say’s Law"/>
          <p:cNvSpPr txBox="1"/>
          <p:nvPr>
            <p:ph type="title" idx="4294967295"/>
          </p:nvPr>
        </p:nvSpPr>
        <p:spPr>
          <a:xfrm>
            <a:off x="457199" y="-1"/>
            <a:ext cx="8234348" cy="1094173"/>
          </a:xfrm>
          <a:prstGeom prst="rect">
            <a:avLst/>
          </a:prstGeom>
        </p:spPr>
        <p:txBody>
          <a:bodyPr lIns="50800" tIns="50800" rIns="50800" bIns="50800"/>
          <a:lstStyle>
            <a:lvl1pPr defTabSz="246459">
              <a:defRPr sz="3360">
                <a:solidFill>
                  <a:srgbClr val="000080"/>
                </a:solidFill>
              </a:defRPr>
            </a:lvl1pPr>
          </a:lstStyle>
          <a:p>
            <a:pPr/>
            <a:r>
              <a:t>By 1830 Say Had Abandoned Say’s Law</a:t>
            </a:r>
          </a:p>
        </p:txBody>
      </p:sp>
      <p:sp>
        <p:nvSpPr>
          <p:cNvPr id="115" name="Jean-Baptiste Say:…"/>
          <p:cNvSpPr txBox="1"/>
          <p:nvPr>
            <p:ph type="body" sz="half" idx="4294967295"/>
          </p:nvPr>
        </p:nvSpPr>
        <p:spPr>
          <a:xfrm>
            <a:off x="457199" y="1094171"/>
            <a:ext cx="4423631" cy="5244063"/>
          </a:xfrm>
          <a:prstGeom prst="rect">
            <a:avLst/>
          </a:prstGeom>
        </p:spPr>
        <p:txBody>
          <a:bodyPr lIns="50800" tIns="50800" rIns="50800" bIns="50800" anchor="t"/>
          <a:lstStyle/>
          <a:p>
            <a:pPr marL="246285" indent="-246285" defTabSz="621791">
              <a:spcBef>
                <a:spcPts val="500"/>
              </a:spcBef>
              <a:defRPr sz="1632">
                <a:uFill>
                  <a:solidFill>
                    <a:srgbClr val="000000"/>
                  </a:solidFill>
                </a:uFill>
                <a:latin typeface="Calibri"/>
                <a:ea typeface="Calibri"/>
                <a:cs typeface="Calibri"/>
                <a:sym typeface="Calibri"/>
              </a:defRPr>
            </a:pPr>
            <a:r>
              <a:t>Jean-Baptiste Say:</a:t>
            </a:r>
          </a:p>
          <a:p>
            <a:pPr lvl="1" marL="548545" indent="-246285" defTabSz="621791">
              <a:spcBef>
                <a:spcPts val="500"/>
              </a:spcBef>
              <a:defRPr sz="1632">
                <a:uFill>
                  <a:solidFill>
                    <a:srgbClr val="000000"/>
                  </a:solidFill>
                </a:uFill>
                <a:latin typeface="Calibri"/>
                <a:ea typeface="Calibri"/>
                <a:cs typeface="Calibri"/>
                <a:sym typeface="Calibri"/>
              </a:defRPr>
            </a:pPr>
            <a:r>
              <a:t>“The Bank [of England]... forced the return of its banknotes, and ceased to put new notes into circulation…. Commerce found itself deprived at a stroke of the advances on which it had counted, be it to create new businesses, or to give a lease of life to the old. As the bills that businessmen had discounted came to maturity, they were obliged to meet them…. They sold goods for half what they had cost. Business assets could not be sold at any price. As every type of merchandise had sunk below its costs of production, a multitude of workers were without work. Many bankruptcies were declared among merchants and among bankers…”</a:t>
            </a:r>
          </a:p>
          <a:p>
            <a:pPr marL="246285" indent="-246285" defTabSz="621791">
              <a:spcBef>
                <a:spcPts val="500"/>
              </a:spcBef>
              <a:defRPr sz="1632">
                <a:uFill>
                  <a:solidFill>
                    <a:srgbClr val="000000"/>
                  </a:solidFill>
                </a:uFill>
                <a:latin typeface="Calibri"/>
                <a:ea typeface="Calibri"/>
                <a:cs typeface="Calibri"/>
                <a:sym typeface="Calibri"/>
              </a:defRPr>
            </a:pPr>
            <a:r>
              <a:t>Yet the garbage economics continues. A mystery…</a:t>
            </a:r>
          </a:p>
        </p:txBody>
      </p:sp>
      <p:pic>
        <p:nvPicPr>
          <p:cNvPr id="116"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8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8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8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48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487"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9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92"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93"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494"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495"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00"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01"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02"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03"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04"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0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08"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09"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10"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11"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12"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513"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514"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51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18"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2"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23"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7"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28"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529"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3"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7"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1"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Yoga Lessons and Lattes"/>
          <p:cNvSpPr txBox="1"/>
          <p:nvPr>
            <p:ph type="title" idx="4294967295"/>
          </p:nvPr>
        </p:nvSpPr>
        <p:spPr>
          <a:xfrm>
            <a:off x="457199" y="-1"/>
            <a:ext cx="8234348" cy="1094173"/>
          </a:xfrm>
          <a:prstGeom prst="rect">
            <a:avLst/>
          </a:prstGeom>
        </p:spPr>
        <p:txBody>
          <a:bodyPr lIns="50800" tIns="50800" rIns="50800" bIns="50800"/>
          <a:lstStyle>
            <a:lvl1pPr defTabSz="390227">
              <a:defRPr sz="5320">
                <a:solidFill>
                  <a:srgbClr val="000080"/>
                </a:solidFill>
              </a:defRPr>
            </a:lvl1pPr>
          </a:lstStyle>
          <a:p>
            <a:pPr/>
            <a:r>
              <a:t>Yoga Lessons and Lattes</a:t>
            </a:r>
          </a:p>
        </p:txBody>
      </p:sp>
      <p:sp>
        <p:nvSpPr>
          <p:cNvPr id="119" name="Consider an economy in which only two things are produced: yoga lessons and lattes…"/>
          <p:cNvSpPr txBox="1"/>
          <p:nvPr>
            <p:ph type="body" idx="4294967295"/>
          </p:nvPr>
        </p:nvSpPr>
        <p:spPr>
          <a:xfrm>
            <a:off x="457199" y="1094171"/>
            <a:ext cx="5573301" cy="5244063"/>
          </a:xfrm>
          <a:prstGeom prst="rect">
            <a:avLst/>
          </a:prstGeom>
        </p:spPr>
        <p:txBody>
          <a:bodyPr lIns="50800" tIns="50800" rIns="50800" bIns="50800" anchor="t"/>
          <a:lstStyle/>
          <a:p>
            <a:pPr marL="329588" indent="-329588" defTabSz="832104">
              <a:spcBef>
                <a:spcPts val="700"/>
              </a:spcBef>
              <a:defRPr sz="2184">
                <a:uFill>
                  <a:solidFill>
                    <a:srgbClr val="000000"/>
                  </a:solidFill>
                </a:uFill>
                <a:latin typeface="Calibri"/>
                <a:ea typeface="Calibri"/>
                <a:cs typeface="Calibri"/>
                <a:sym typeface="Calibri"/>
              </a:defRPr>
            </a:pPr>
            <a:r>
              <a:t>Consider an economy in which only two things are produced: yoga lessons and lattes</a:t>
            </a:r>
          </a:p>
          <a:p>
            <a:pPr lvl="1" marL="734083" indent="-329588" defTabSz="832104">
              <a:spcBef>
                <a:spcPts val="700"/>
              </a:spcBef>
              <a:defRPr sz="2184">
                <a:uFill>
                  <a:solidFill>
                    <a:srgbClr val="000000"/>
                  </a:solidFill>
                </a:uFill>
                <a:latin typeface="Calibri"/>
                <a:ea typeface="Calibri"/>
                <a:cs typeface="Calibri"/>
                <a:sym typeface="Calibri"/>
              </a:defRPr>
            </a:pPr>
            <a:r>
              <a:t>(This is what economists do: stripped-down thought experiments that we hope capture the essence, and then generalize)</a:t>
            </a:r>
          </a:p>
          <a:p>
            <a:pPr marL="329588" indent="-329588" defTabSz="832104">
              <a:spcBef>
                <a:spcPts val="700"/>
              </a:spcBef>
              <a:defRPr sz="2184">
                <a:uFill>
                  <a:solidFill>
                    <a:srgbClr val="000000"/>
                  </a:solidFill>
                </a:uFill>
                <a:latin typeface="Calibri"/>
                <a:ea typeface="Calibri"/>
                <a:cs typeface="Calibri"/>
                <a:sym typeface="Calibri"/>
              </a:defRPr>
            </a:pPr>
            <a:r>
              <a:t>Excess demand for yoga lessons is deficient demand for lattes</a:t>
            </a:r>
          </a:p>
          <a:p>
            <a:pPr lvl="1" marL="734083" indent="-329588" defTabSz="832104">
              <a:spcBef>
                <a:spcPts val="700"/>
              </a:spcBef>
              <a:defRPr sz="2184">
                <a:uFill>
                  <a:solidFill>
                    <a:srgbClr val="000000"/>
                  </a:solidFill>
                </a:uFill>
                <a:latin typeface="Calibri"/>
                <a:ea typeface="Calibri"/>
                <a:cs typeface="Calibri"/>
                <a:sym typeface="Calibri"/>
              </a:defRPr>
            </a:pPr>
            <a:r>
              <a:t>Yoga teachers are overworked</a:t>
            </a:r>
          </a:p>
          <a:p>
            <a:pPr lvl="1" marL="734083" indent="-329588" defTabSz="832104">
              <a:spcBef>
                <a:spcPts val="700"/>
              </a:spcBef>
              <a:defRPr sz="2184">
                <a:uFill>
                  <a:solidFill>
                    <a:srgbClr val="000000"/>
                  </a:solidFill>
                </a:uFill>
                <a:latin typeface="Calibri"/>
                <a:ea typeface="Calibri"/>
                <a:cs typeface="Calibri"/>
                <a:sym typeface="Calibri"/>
              </a:defRPr>
            </a:pPr>
            <a:r>
              <a:t>Latte-pullers stand idle</a:t>
            </a:r>
          </a:p>
          <a:p>
            <a:pPr lvl="1" marL="734083" indent="-329588" defTabSz="832104">
              <a:spcBef>
                <a:spcPts val="700"/>
              </a:spcBef>
              <a:defRPr sz="2184">
                <a:uFill>
                  <a:solidFill>
                    <a:srgbClr val="000000"/>
                  </a:solidFill>
                </a:uFill>
                <a:latin typeface="Calibri"/>
                <a:ea typeface="Calibri"/>
                <a:cs typeface="Calibri"/>
                <a:sym typeface="Calibri"/>
              </a:defRPr>
            </a:pPr>
            <a:r>
              <a:t>Latte-pullers retrain to teach yoga</a:t>
            </a:r>
          </a:p>
          <a:p>
            <a:pPr lvl="1" marL="734083" indent="-329588" defTabSz="832104">
              <a:spcBef>
                <a:spcPts val="700"/>
              </a:spcBef>
              <a:defRPr sz="2184">
                <a:uFill>
                  <a:solidFill>
                    <a:srgbClr val="000000"/>
                  </a:solidFill>
                </a:uFill>
                <a:latin typeface="Calibri"/>
                <a:ea typeface="Calibri"/>
                <a:cs typeface="Calibri"/>
                <a:sym typeface="Calibri"/>
              </a:defRPr>
            </a:pPr>
            <a:r>
              <a:t>System rebalances at a higher level of human satisfaction</a:t>
            </a:r>
          </a:p>
          <a:p>
            <a:pPr marL="329588" indent="-329588" defTabSz="832104">
              <a:spcBef>
                <a:spcPts val="700"/>
              </a:spcBef>
              <a:defRPr sz="2184">
                <a:uFill>
                  <a:solidFill>
                    <a:srgbClr val="000000"/>
                  </a:solidFill>
                </a:uFill>
                <a:latin typeface="Calibri"/>
                <a:ea typeface="Calibri"/>
                <a:cs typeface="Calibri"/>
                <a:sym typeface="Calibri"/>
              </a:defRPr>
            </a:pPr>
            <a:r>
              <a:t>Not a process we want to interfere with…</a:t>
            </a:r>
          </a:p>
        </p:txBody>
      </p:sp>
      <p:pic>
        <p:nvPicPr>
          <p:cNvPr id="120" name="yoga_lessons_-_Google_Search.png" descr="yoga_lessons_-_Google_Search.png"/>
          <p:cNvPicPr>
            <a:picLocks noChangeAspect="1"/>
          </p:cNvPicPr>
          <p:nvPr/>
        </p:nvPicPr>
        <p:blipFill>
          <a:blip r:embed="rId2">
            <a:extLst/>
          </a:blip>
          <a:stretch>
            <a:fillRect/>
          </a:stretch>
        </p:blipFill>
        <p:spPr>
          <a:xfrm>
            <a:off x="6030499" y="1094171"/>
            <a:ext cx="2661048" cy="2732485"/>
          </a:xfrm>
          <a:prstGeom prst="rect">
            <a:avLst/>
          </a:prstGeom>
          <a:ln w="12700">
            <a:miter lim="400000"/>
          </a:ln>
        </p:spPr>
      </p:pic>
      <p:pic>
        <p:nvPicPr>
          <p:cNvPr id="121" name="lattes_-_Google_Search.png" descr="lattes_-_Google_Search.png"/>
          <p:cNvPicPr>
            <a:picLocks noChangeAspect="1"/>
          </p:cNvPicPr>
          <p:nvPr/>
        </p:nvPicPr>
        <p:blipFill>
          <a:blip r:embed="rId3">
            <a:extLst/>
          </a:blip>
          <a:stretch>
            <a:fillRect/>
          </a:stretch>
        </p:blipFill>
        <p:spPr>
          <a:xfrm>
            <a:off x="6030499" y="3727712"/>
            <a:ext cx="2661048" cy="2610522"/>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5"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5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9"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5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3"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54"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555"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5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9"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60"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561"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6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5"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66"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567"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57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71"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4"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577"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578"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58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2"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58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8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7"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58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Yoga Lessons, Lattes, and Cash"/>
          <p:cNvSpPr txBox="1"/>
          <p:nvPr>
            <p:ph type="title" idx="4294967295"/>
          </p:nvPr>
        </p:nvSpPr>
        <p:spPr>
          <a:xfrm>
            <a:off x="457199" y="-1"/>
            <a:ext cx="8234348" cy="1094173"/>
          </a:xfrm>
          <a:prstGeom prst="rect">
            <a:avLst/>
          </a:prstGeom>
        </p:spPr>
        <p:txBody>
          <a:bodyPr lIns="50800" tIns="50800" rIns="50800" bIns="50800"/>
          <a:lstStyle>
            <a:lvl1pPr defTabSz="303966">
              <a:defRPr sz="4144">
                <a:solidFill>
                  <a:srgbClr val="000080"/>
                </a:solidFill>
              </a:defRPr>
            </a:lvl1pPr>
          </a:lstStyle>
          <a:p>
            <a:pPr/>
            <a:r>
              <a:t>Yoga Lessons, Lattes, and Cash</a:t>
            </a:r>
          </a:p>
        </p:txBody>
      </p:sp>
      <p:sp>
        <p:nvSpPr>
          <p:cNvPr id="124" name="Deficient demand for yoga lessons and lattes is excess demand for cash…"/>
          <p:cNvSpPr txBox="1"/>
          <p:nvPr>
            <p:ph type="body" idx="4294967295"/>
          </p:nvPr>
        </p:nvSpPr>
        <p:spPr>
          <a:xfrm>
            <a:off x="457199" y="1094171"/>
            <a:ext cx="6412623" cy="52440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Deficient demand for yoga lessons and lattes is excess demand for cash</a:t>
            </a:r>
          </a:p>
          <a:p>
            <a:pPr lvl="1" marL="806685" indent="-362185" defTabSz="914400">
              <a:spcBef>
                <a:spcPts val="800"/>
              </a:spcBef>
              <a:defRPr>
                <a:uFill>
                  <a:solidFill>
                    <a:srgbClr val="000000"/>
                  </a:solidFill>
                </a:uFill>
                <a:latin typeface="Calibri"/>
                <a:ea typeface="Calibri"/>
                <a:cs typeface="Calibri"/>
                <a:sym typeface="Calibri"/>
              </a:defRPr>
            </a:pPr>
            <a:r>
              <a:t>Yoga teachers stand idle</a:t>
            </a:r>
          </a:p>
          <a:p>
            <a:pPr lvl="1" marL="806685" indent="-362185" defTabSz="914400">
              <a:spcBef>
                <a:spcPts val="800"/>
              </a:spcBef>
              <a:defRPr>
                <a:uFill>
                  <a:solidFill>
                    <a:srgbClr val="000000"/>
                  </a:solidFill>
                </a:uFill>
                <a:latin typeface="Calibri"/>
                <a:ea typeface="Calibri"/>
                <a:cs typeface="Calibri"/>
                <a:sym typeface="Calibri"/>
              </a:defRPr>
            </a:pPr>
            <a:r>
              <a:t>Latte-pullers stand idle</a:t>
            </a:r>
          </a:p>
          <a:p>
            <a:pPr lvl="1" marL="806685" indent="-362185" defTabSz="914400">
              <a:spcBef>
                <a:spcPts val="800"/>
              </a:spcBef>
              <a:defRPr>
                <a:uFill>
                  <a:solidFill>
                    <a:srgbClr val="000000"/>
                  </a:solidFill>
                </a:uFill>
                <a:latin typeface="Calibri"/>
                <a:ea typeface="Calibri"/>
                <a:cs typeface="Calibri"/>
                <a:sym typeface="Calibri"/>
              </a:defRPr>
            </a:pPr>
            <a:r>
              <a:t>Can’t retrain to produce cash</a:t>
            </a:r>
          </a:p>
          <a:p>
            <a:pPr marL="362185" indent="-362185" defTabSz="914400">
              <a:spcBef>
                <a:spcPts val="800"/>
              </a:spcBef>
              <a:defRPr>
                <a:uFill>
                  <a:solidFill>
                    <a:srgbClr val="000000"/>
                  </a:solidFill>
                </a:uFill>
                <a:latin typeface="Calibri"/>
                <a:ea typeface="Calibri"/>
                <a:cs typeface="Calibri"/>
                <a:sym typeface="Calibri"/>
              </a:defRPr>
            </a:pPr>
            <a:r>
              <a:t>In normal times bankers can produce cash</a:t>
            </a:r>
          </a:p>
          <a:p>
            <a:pPr lvl="1" marL="806685" indent="-362185" defTabSz="914400">
              <a:spcBef>
                <a:spcPts val="800"/>
              </a:spcBef>
              <a:defRPr>
                <a:uFill>
                  <a:solidFill>
                    <a:srgbClr val="000000"/>
                  </a:solidFill>
                </a:uFill>
                <a:latin typeface="Calibri"/>
                <a:ea typeface="Calibri"/>
                <a:cs typeface="Calibri"/>
                <a:sym typeface="Calibri"/>
              </a:defRPr>
            </a:pPr>
            <a:r>
              <a:t>But what if times are not normal?</a:t>
            </a:r>
          </a:p>
          <a:p>
            <a:pPr marL="362185" indent="-362185" defTabSz="914400">
              <a:spcBef>
                <a:spcPts val="800"/>
              </a:spcBef>
              <a:defRPr>
                <a:uFill>
                  <a:solidFill>
                    <a:srgbClr val="000000"/>
                  </a:solidFill>
                </a:uFill>
                <a:latin typeface="Calibri"/>
                <a:ea typeface="Calibri"/>
                <a:cs typeface="Calibri"/>
                <a:sym typeface="Calibri"/>
              </a:defRPr>
            </a:pPr>
            <a:r>
              <a:t>In normal times governments can produce cash?</a:t>
            </a:r>
          </a:p>
          <a:p>
            <a:pPr lvl="1" marL="806685" indent="-362185" defTabSz="914400">
              <a:spcBef>
                <a:spcPts val="800"/>
              </a:spcBef>
              <a:defRPr>
                <a:uFill>
                  <a:solidFill>
                    <a:srgbClr val="000000"/>
                  </a:solidFill>
                </a:uFill>
                <a:latin typeface="Calibri"/>
                <a:ea typeface="Calibri"/>
                <a:cs typeface="Calibri"/>
                <a:sym typeface="Calibri"/>
              </a:defRPr>
            </a:pPr>
            <a:r>
              <a:t>But Greece…</a:t>
            </a:r>
          </a:p>
        </p:txBody>
      </p:sp>
      <p:pic>
        <p:nvPicPr>
          <p:cNvPr id="125" name="yoga_lessons_-_Google_Search.png" descr="yoga_lessons_-_Google_Search.png"/>
          <p:cNvPicPr>
            <a:picLocks noChangeAspect="1"/>
          </p:cNvPicPr>
          <p:nvPr/>
        </p:nvPicPr>
        <p:blipFill>
          <a:blip r:embed="rId2">
            <a:extLst/>
          </a:blip>
          <a:stretch>
            <a:fillRect/>
          </a:stretch>
        </p:blipFill>
        <p:spPr>
          <a:xfrm>
            <a:off x="6869821" y="1094171"/>
            <a:ext cx="1821726" cy="1870631"/>
          </a:xfrm>
          <a:prstGeom prst="rect">
            <a:avLst/>
          </a:prstGeom>
          <a:ln w="12700">
            <a:miter lim="400000"/>
          </a:ln>
        </p:spPr>
      </p:pic>
      <p:pic>
        <p:nvPicPr>
          <p:cNvPr id="126" name="lattes_-_Google_Search.png" descr="lattes_-_Google_Search.png"/>
          <p:cNvPicPr>
            <a:picLocks noChangeAspect="1"/>
          </p:cNvPicPr>
          <p:nvPr/>
        </p:nvPicPr>
        <p:blipFill>
          <a:blip r:embed="rId3">
            <a:extLst/>
          </a:blip>
          <a:stretch>
            <a:fillRect/>
          </a:stretch>
        </p:blipFill>
        <p:spPr>
          <a:xfrm>
            <a:off x="6869821" y="2964801"/>
            <a:ext cx="1821726" cy="1787136"/>
          </a:xfrm>
          <a:prstGeom prst="rect">
            <a:avLst/>
          </a:prstGeom>
          <a:ln w="12700">
            <a:miter lim="400000"/>
          </a:ln>
        </p:spPr>
      </p:pic>
      <p:pic>
        <p:nvPicPr>
          <p:cNvPr id="127" name="cash_-_Google_Search.png" descr="cash_-_Google_Search.png"/>
          <p:cNvPicPr>
            <a:picLocks noChangeAspect="1"/>
          </p:cNvPicPr>
          <p:nvPr/>
        </p:nvPicPr>
        <p:blipFill>
          <a:blip r:embed="rId4">
            <a:extLst/>
          </a:blip>
          <a:stretch>
            <a:fillRect/>
          </a:stretch>
        </p:blipFill>
        <p:spPr>
          <a:xfrm>
            <a:off x="6869821" y="4507093"/>
            <a:ext cx="1821726" cy="1831141"/>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9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2"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59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9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7"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59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0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2"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0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0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7"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0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1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2"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1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16"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17"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Catch Our Breath…"/>
          <p:cNvSpPr txBox="1"/>
          <p:nvPr>
            <p:ph type="title"/>
          </p:nvPr>
        </p:nvSpPr>
        <p:spPr>
          <a:xfrm>
            <a:off x="276457" y="-2"/>
            <a:ext cx="8572501" cy="1270003"/>
          </a:xfrm>
          <a:prstGeom prst="rect">
            <a:avLst/>
          </a:prstGeom>
        </p:spPr>
        <p:txBody>
          <a:bodyPr/>
          <a:lstStyle/>
          <a:p>
            <a:pPr/>
            <a:r>
              <a:t>Notes</a:t>
            </a:r>
          </a:p>
        </p:txBody>
      </p:sp>
      <p:sp>
        <p:nvSpPr>
          <p:cNvPr id="620" name="Ask a couple of questions?…"/>
          <p:cNvSpPr txBox="1"/>
          <p:nvPr>
            <p:ph type="body" sz="half" idx="1"/>
          </p:nvPr>
        </p:nvSpPr>
        <p:spPr>
          <a:xfrm>
            <a:off x="276456" y="1270000"/>
            <a:ext cx="3810003" cy="4762500"/>
          </a:xfrm>
          <a:prstGeom prst="rect">
            <a:avLst/>
          </a:prstGeom>
        </p:spPr>
        <p:txBody>
          <a:bodyPr anchor="t"/>
          <a:lstStyle>
            <a:lvl1pPr>
              <a:spcBef>
                <a:spcPts val="1200"/>
              </a:spcBef>
            </a:lvl1pPr>
          </a:lstStyle>
          <a:p>
            <a:pPr/>
            <a:r>
              <a:t>Lecture- Revolution #TCEH (22) 2017-02-26.key</a:t>
            </a:r>
          </a:p>
        </p:txBody>
      </p:sp>
      <p:pic>
        <p:nvPicPr>
          <p:cNvPr id="621"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Options in a Depression"/>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Options in a Depression</a:t>
            </a:r>
          </a:p>
        </p:txBody>
      </p:sp>
      <p:sp>
        <p:nvSpPr>
          <p:cNvPr id="130" name="Wait it out—until something changes, and people are happy with the cash they have and so resume spending at a “normal” pace…"/>
          <p:cNvSpPr txBox="1"/>
          <p:nvPr>
            <p:ph type="body" sz="half" idx="4294967295"/>
          </p:nvPr>
        </p:nvSpPr>
        <p:spPr>
          <a:xfrm>
            <a:off x="457199" y="1094171"/>
            <a:ext cx="4191108" cy="5244063"/>
          </a:xfrm>
          <a:prstGeom prst="rect">
            <a:avLst/>
          </a:prstGeom>
        </p:spPr>
        <p:txBody>
          <a:bodyPr lIns="50800" tIns="50800" rIns="50800" bIns="50800" anchor="t"/>
          <a:lstStyle/>
          <a:p>
            <a:pPr marL="304235" indent="-304235" defTabSz="768095">
              <a:spcBef>
                <a:spcPts val="700"/>
              </a:spcBef>
              <a:defRPr sz="2016">
                <a:uFill>
                  <a:solidFill>
                    <a:srgbClr val="000000"/>
                  </a:solidFill>
                </a:uFill>
                <a:latin typeface="Calibri"/>
                <a:ea typeface="Calibri"/>
                <a:cs typeface="Calibri"/>
                <a:sym typeface="Calibri"/>
              </a:defRPr>
            </a:pPr>
            <a:r>
              <a:t>Wait it out—until something changes, and people are happy with the cash they have and so resume spending at a “normal” pace</a:t>
            </a:r>
          </a:p>
          <a:p>
            <a:pPr marL="304235" indent="-304235" defTabSz="768095">
              <a:spcBef>
                <a:spcPts val="700"/>
              </a:spcBef>
              <a:defRPr sz="2016">
                <a:uFill>
                  <a:solidFill>
                    <a:srgbClr val="000000"/>
                  </a:solidFill>
                </a:uFill>
                <a:latin typeface="Calibri"/>
                <a:ea typeface="Calibri"/>
                <a:cs typeface="Calibri"/>
                <a:sym typeface="Calibri"/>
              </a:defRPr>
            </a:pPr>
            <a:r>
              <a:t>Have those who can make “cash” do so—without cracking trust in them</a:t>
            </a:r>
          </a:p>
          <a:p>
            <a:pPr marL="304235" indent="-304235" defTabSz="768095">
              <a:spcBef>
                <a:spcPts val="700"/>
              </a:spcBef>
              <a:defRPr sz="2016">
                <a:uFill>
                  <a:solidFill>
                    <a:srgbClr val="000000"/>
                  </a:solidFill>
                </a:uFill>
                <a:latin typeface="Calibri"/>
                <a:ea typeface="Calibri"/>
                <a:cs typeface="Calibri"/>
                <a:sym typeface="Calibri"/>
              </a:defRPr>
            </a:pPr>
            <a:r>
              <a:t>Have those who can spend—usually government—ramp up their own spending</a:t>
            </a:r>
          </a:p>
          <a:p>
            <a:pPr marL="304235" indent="-304235" defTabSz="768095">
              <a:spcBef>
                <a:spcPts val="700"/>
              </a:spcBef>
              <a:defRPr sz="2016">
                <a:uFill>
                  <a:solidFill>
                    <a:srgbClr val="000000"/>
                  </a:solidFill>
                </a:uFill>
                <a:latin typeface="Calibri"/>
                <a:ea typeface="Calibri"/>
                <a:cs typeface="Calibri"/>
                <a:sym typeface="Calibri"/>
              </a:defRPr>
            </a:pPr>
            <a:r>
              <a:t>Cut wages and prices?</a:t>
            </a:r>
          </a:p>
          <a:p>
            <a:pPr lvl="1" marL="677615" indent="-304235" defTabSz="768095">
              <a:spcBef>
                <a:spcPts val="700"/>
              </a:spcBef>
              <a:defRPr sz="2016">
                <a:uFill>
                  <a:solidFill>
                    <a:srgbClr val="000000"/>
                  </a:solidFill>
                </a:uFill>
                <a:latin typeface="Calibri"/>
                <a:ea typeface="Calibri"/>
                <a:cs typeface="Calibri"/>
                <a:sym typeface="Calibri"/>
              </a:defRPr>
            </a:pPr>
            <a:r>
              <a:t>But the shortage of and demand for cash is often a fear that somebodies are bankrupt, and at lower wages and prices more somebodies are bankrupt</a:t>
            </a:r>
          </a:p>
        </p:txBody>
      </p:sp>
      <p:pic>
        <p:nvPicPr>
          <p:cNvPr id="131" name="unemployment_line_-_Google_Search.png" descr="unemployment_line_-_Google_Search.png"/>
          <p:cNvPicPr>
            <a:picLocks noChangeAspect="1"/>
          </p:cNvPicPr>
          <p:nvPr/>
        </p:nvPicPr>
        <p:blipFill>
          <a:blip r:embed="rId2">
            <a:extLst/>
          </a:blip>
          <a:stretch>
            <a:fillRect/>
          </a:stretch>
        </p:blipFill>
        <p:spPr>
          <a:xfrm>
            <a:off x="4648306" y="1094171"/>
            <a:ext cx="4024249" cy="524406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Expenditure and Income"/>
          <p:cNvSpPr txBox="1"/>
          <p:nvPr>
            <p:ph type="title"/>
          </p:nvPr>
        </p:nvSpPr>
        <p:spPr>
          <a:xfrm>
            <a:off x="669726" y="-1"/>
            <a:ext cx="7804548" cy="1518048"/>
          </a:xfrm>
          <a:prstGeom prst="rect">
            <a:avLst/>
          </a:prstGeom>
        </p:spPr>
        <p:txBody>
          <a:bodyPr/>
          <a:lstStyle>
            <a:lvl1pPr defTabSz="398442">
              <a:defRPr b="1" sz="5238">
                <a:latin typeface="+mn-lt"/>
                <a:ea typeface="+mn-ea"/>
                <a:cs typeface="+mn-cs"/>
                <a:sym typeface="Helvetica"/>
              </a:defRPr>
            </a:lvl1pPr>
          </a:lstStyle>
          <a:p>
            <a:pPr/>
            <a:r>
              <a:t>Expenditure and Income</a:t>
            </a:r>
          </a:p>
        </p:txBody>
      </p:sp>
      <p:sp>
        <p:nvSpPr>
          <p:cNvPr id="134" name="Expenditure…"/>
          <p:cNvSpPr txBox="1"/>
          <p:nvPr>
            <p:ph type="body" sz="half" idx="1"/>
          </p:nvPr>
        </p:nvSpPr>
        <p:spPr>
          <a:xfrm>
            <a:off x="669726" y="1518046"/>
            <a:ext cx="3765486" cy="4732736"/>
          </a:xfrm>
          <a:prstGeom prst="rect">
            <a:avLst/>
          </a:prstGeom>
        </p:spPr>
        <p:txBody>
          <a:bodyPr anchor="t"/>
          <a:lstStyle/>
          <a:p>
            <a:pPr marL="209161" indent="-209161" defTabSz="316289">
              <a:spcBef>
                <a:spcPts val="900"/>
              </a:spcBef>
              <a:defRPr sz="1693"/>
            </a:pPr>
            <a:r>
              <a:t>Expenditure</a:t>
            </a:r>
          </a:p>
          <a:p>
            <a:pPr lvl="1" marL="551426" indent="-209161" defTabSz="316289">
              <a:spcBef>
                <a:spcPts val="900"/>
              </a:spcBef>
              <a:defRPr sz="1693"/>
            </a:pPr>
            <a:r>
              <a:t>E = C + I + NX + G</a:t>
            </a:r>
          </a:p>
          <a:p>
            <a:pPr lvl="1" marL="551426" indent="-209161" defTabSz="316289">
              <a:spcBef>
                <a:spcPts val="900"/>
              </a:spcBef>
              <a:defRPr sz="1693"/>
            </a:pPr>
            <a:r>
              <a:t>E = (c</a:t>
            </a:r>
            <a:r>
              <a:rPr baseline="-5999"/>
              <a:t>0</a:t>
            </a:r>
            <a:r>
              <a:t>+ c</a:t>
            </a:r>
            <a:r>
              <a:rPr baseline="-5999"/>
              <a:t>y</a:t>
            </a:r>
            <a:r>
              <a:t>Y) + (I</a:t>
            </a:r>
            <a:r>
              <a:rPr baseline="-5999"/>
              <a:t>0</a:t>
            </a:r>
            <a:r>
              <a:t>-I</a:t>
            </a:r>
            <a:r>
              <a:rPr baseline="-5999"/>
              <a:t>r</a:t>
            </a:r>
            <a:r>
              <a:t>r) + NX + G </a:t>
            </a:r>
          </a:p>
          <a:p>
            <a:pPr lvl="1" marL="551426" indent="-209161" defTabSz="316289">
              <a:spcBef>
                <a:spcPts val="900"/>
              </a:spcBef>
              <a:defRPr sz="1693"/>
            </a:pPr>
            <a:r>
              <a:t>E = (c</a:t>
            </a:r>
            <a:r>
              <a:rPr baseline="-5999"/>
              <a:t>0</a:t>
            </a:r>
            <a:r>
              <a:t>+I</a:t>
            </a:r>
            <a:r>
              <a:rPr baseline="-5999"/>
              <a:t>0</a:t>
            </a:r>
            <a:r>
              <a:t>+NX+G) + c</a:t>
            </a:r>
            <a:r>
              <a:rPr baseline="-5999"/>
              <a:t>y</a:t>
            </a:r>
            <a:r>
              <a:t>Y - I</a:t>
            </a:r>
            <a:r>
              <a:rPr baseline="-5999"/>
              <a:t>r</a:t>
            </a:r>
            <a:r>
              <a:t>r</a:t>
            </a:r>
          </a:p>
          <a:p>
            <a:pPr lvl="1" marL="551426" indent="-209161" defTabSz="316289">
              <a:spcBef>
                <a:spcPts val="900"/>
              </a:spcBef>
              <a:defRPr sz="1693"/>
            </a:pPr>
            <a:r>
              <a:t>Equilibrium: E = Y</a:t>
            </a:r>
          </a:p>
          <a:p>
            <a:pPr marL="209161" indent="-209161" defTabSz="316289">
              <a:spcBef>
                <a:spcPts val="900"/>
              </a:spcBef>
              <a:defRPr sz="1693"/>
            </a:pPr>
            <a:r>
              <a:t>What happens if planned expenditure E is less than expected income Y?</a:t>
            </a:r>
          </a:p>
          <a:p>
            <a:pPr lvl="1" marL="551426" indent="-209161" defTabSz="316289">
              <a:spcBef>
                <a:spcPts val="900"/>
              </a:spcBef>
              <a:defRPr sz="1693"/>
            </a:pPr>
            <a:r>
              <a:t>People make stuff, expecting to sell it</a:t>
            </a:r>
          </a:p>
          <a:p>
            <a:pPr lvl="1" marL="551426" indent="-209161" defTabSz="316289">
              <a:spcBef>
                <a:spcPts val="900"/>
              </a:spcBef>
              <a:defRPr sz="1693"/>
            </a:pPr>
            <a:r>
              <a:t>It doesn’t sell</a:t>
            </a:r>
          </a:p>
          <a:p>
            <a:pPr lvl="1" marL="551426" indent="-209161" defTabSz="316289">
              <a:spcBef>
                <a:spcPts val="900"/>
              </a:spcBef>
              <a:defRPr sz="1693"/>
            </a:pPr>
            <a:r>
              <a:t>So income comes in lower than people had expected</a:t>
            </a:r>
          </a:p>
          <a:p>
            <a:pPr lvl="1" marL="551426" indent="-209161" defTabSz="316289">
              <a:spcBef>
                <a:spcPts val="900"/>
              </a:spcBef>
              <a:defRPr sz="1693"/>
            </a:pPr>
            <a:r>
              <a:t>What happens next?</a:t>
            </a:r>
          </a:p>
        </p:txBody>
      </p:sp>
      <p:pic>
        <p:nvPicPr>
          <p:cNvPr id="135" name="20140317_IE_Framework_Examples_key.jpg" descr="20140317_IE_Framework_Examples_key.jpg"/>
          <p:cNvPicPr>
            <a:picLocks noChangeAspect="0"/>
          </p:cNvPicPr>
          <p:nvPr/>
        </p:nvPicPr>
        <p:blipFill>
          <a:blip r:embed="rId2">
            <a:extLst/>
          </a:blip>
          <a:stretch>
            <a:fillRect/>
          </a:stretch>
        </p:blipFill>
        <p:spPr>
          <a:xfrm>
            <a:off x="4435211" y="1523999"/>
            <a:ext cx="4039063" cy="472678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Expenditure and Income II"/>
          <p:cNvSpPr txBox="1"/>
          <p:nvPr>
            <p:ph type="title"/>
          </p:nvPr>
        </p:nvSpPr>
        <p:spPr>
          <a:prstGeom prst="rect">
            <a:avLst/>
          </a:prstGeom>
        </p:spPr>
        <p:txBody>
          <a:bodyPr/>
          <a:lstStyle>
            <a:lvl1pPr defTabSz="369689">
              <a:defRPr b="1" sz="4860">
                <a:latin typeface="+mn-lt"/>
                <a:ea typeface="+mn-ea"/>
                <a:cs typeface="+mn-cs"/>
                <a:sym typeface="Helvetica"/>
              </a:defRPr>
            </a:lvl1pPr>
          </a:lstStyle>
          <a:p>
            <a:pPr/>
            <a:r>
              <a:t>Expenditure and Income II</a:t>
            </a:r>
          </a:p>
        </p:txBody>
      </p:sp>
      <p:sp>
        <p:nvSpPr>
          <p:cNvPr id="138" name="Y = μ(c0 + I0 + NX) - μIrr + μG…"/>
          <p:cNvSpPr txBox="1"/>
          <p:nvPr>
            <p:ph type="body" sz="half" idx="1"/>
          </p:nvPr>
        </p:nvSpPr>
        <p:spPr>
          <a:xfrm>
            <a:off x="669726" y="1830585"/>
            <a:ext cx="3970751" cy="4420197"/>
          </a:xfrm>
          <a:prstGeom prst="rect">
            <a:avLst/>
          </a:prstGeom>
        </p:spPr>
        <p:txBody>
          <a:bodyPr anchor="t"/>
          <a:lstStyle/>
          <a:p>
            <a:pPr marL="263489" indent="-263489" defTabSz="398442">
              <a:spcBef>
                <a:spcPts val="2800"/>
              </a:spcBef>
              <a:defRPr sz="2134"/>
            </a:pPr>
            <a:r>
              <a:t>Y = μ(c</a:t>
            </a:r>
            <a:r>
              <a:rPr baseline="-5999"/>
              <a:t>0</a:t>
            </a:r>
            <a:r>
              <a:t> + I</a:t>
            </a:r>
            <a:r>
              <a:rPr baseline="-5999"/>
              <a:t>0</a:t>
            </a:r>
            <a:r>
              <a:t> + NX) - μI</a:t>
            </a:r>
            <a:r>
              <a:rPr baseline="-5999"/>
              <a:t>r</a:t>
            </a:r>
            <a:r>
              <a:t>r + μG</a:t>
            </a:r>
          </a:p>
          <a:p>
            <a:pPr marL="263489" indent="-263489" defTabSz="398442">
              <a:spcBef>
                <a:spcPts val="2800"/>
              </a:spcBef>
              <a:defRPr sz="2134"/>
            </a:pPr>
            <a:r>
              <a:t>Know the multiplier</a:t>
            </a:r>
          </a:p>
          <a:p>
            <a:pPr marL="263489" indent="-263489" defTabSz="398442">
              <a:spcBef>
                <a:spcPts val="2800"/>
              </a:spcBef>
              <a:defRPr sz="2134"/>
            </a:pPr>
            <a:r>
              <a:t>Track what happens to consumers’ expectations, business animal spirits, net exports, government purchases, and the interest rate r</a:t>
            </a:r>
          </a:p>
          <a:p>
            <a:pPr marL="263489" indent="-263489" defTabSz="398442">
              <a:spcBef>
                <a:spcPts val="2800"/>
              </a:spcBef>
              <a:defRPr sz="2134"/>
            </a:pPr>
            <a:r>
              <a:t>And you can track the economy</a:t>
            </a:r>
          </a:p>
        </p:txBody>
      </p:sp>
      <p:pic>
        <p:nvPicPr>
          <p:cNvPr id="139" name="Preview_of_“Untitled_2”.jpg" descr="Preview_of_“Untitled_2”.jpg"/>
          <p:cNvPicPr>
            <a:picLocks noChangeAspect="0"/>
          </p:cNvPicPr>
          <p:nvPr/>
        </p:nvPicPr>
        <p:blipFill>
          <a:blip r:embed="rId2">
            <a:extLst/>
          </a:blip>
          <a:stretch>
            <a:fillRect/>
          </a:stretch>
        </p:blipFill>
        <p:spPr>
          <a:xfrm>
            <a:off x="4640476" y="1523999"/>
            <a:ext cx="3833798" cy="472678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142"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143"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312181">
              <a:defRPr sz="4256"/>
            </a:pPr>
            <a:r>
              <a:t>The U.S.: The Roaring Twenties</a:t>
            </a:r>
          </a:p>
        </p:txBody>
      </p:sp>
      <p:sp>
        <p:nvSpPr>
          <p:cNvPr id="146"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147"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he Boom of the 1920s"/>
          <p:cNvSpPr txBox="1"/>
          <p:nvPr>
            <p:ph type="title"/>
          </p:nvPr>
        </p:nvSpPr>
        <p:spPr>
          <a:xfrm>
            <a:off x="371390" y="-1"/>
            <a:ext cx="8341552" cy="1071564"/>
          </a:xfrm>
          <a:prstGeom prst="rect">
            <a:avLst/>
          </a:prstGeom>
        </p:spPr>
        <p:txBody>
          <a:bodyPr/>
          <a:lstStyle/>
          <a:p>
            <a:pPr/>
            <a:r>
              <a:t>The Boom of the 1920s</a:t>
            </a:r>
          </a:p>
        </p:txBody>
      </p:sp>
      <p:sp>
        <p:nvSpPr>
          <p:cNvPr id="150" name="The only big recession the post-WWI recession…"/>
          <p:cNvSpPr txBox="1"/>
          <p:nvPr>
            <p:ph type="body" sz="half" idx="1"/>
          </p:nvPr>
        </p:nvSpPr>
        <p:spPr>
          <a:xfrm>
            <a:off x="371390" y="1071562"/>
            <a:ext cx="3866383" cy="5311433"/>
          </a:xfrm>
          <a:prstGeom prst="rect">
            <a:avLst/>
          </a:prstGeom>
        </p:spPr>
        <p:txBody>
          <a:bodyPr anchor="t"/>
          <a:lstStyle/>
          <a:p>
            <a:pPr>
              <a:spcBef>
                <a:spcPts val="800"/>
              </a:spcBef>
            </a:pPr>
            <a:r>
              <a:t>The only big recession the post-WWI recession</a:t>
            </a:r>
          </a:p>
          <a:p>
            <a:pPr lvl="1">
              <a:spcBef>
                <a:spcPts val="800"/>
              </a:spcBef>
            </a:pPr>
            <a:r>
              <a:t>Get rid of the inflation of WWI</a:t>
            </a:r>
          </a:p>
          <a:p>
            <a:pPr lvl="1">
              <a:spcBef>
                <a:spcPts val="800"/>
              </a:spcBef>
            </a:pPr>
            <a:r>
              <a:t>Return the economy to sound finance</a:t>
            </a:r>
          </a:p>
          <a:p>
            <a:pPr>
              <a:spcBef>
                <a:spcPts val="800"/>
              </a:spcBef>
            </a:pPr>
            <a:r>
              <a:t>How big a deal was 1919-1921?</a:t>
            </a:r>
          </a:p>
          <a:p>
            <a:pPr>
              <a:spcBef>
                <a:spcPts val="800"/>
              </a:spcBef>
            </a:pPr>
            <a:r>
              <a:t>Rapid bounce-back, however</a:t>
            </a:r>
          </a:p>
        </p:txBody>
      </p:sp>
      <p:pic>
        <p:nvPicPr>
          <p:cNvPr id="151"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94344">
              <a:defRPr sz="2523">
                <a:uFill>
                  <a:solidFill>
                    <a:srgbClr val="000000"/>
                  </a:solidFill>
                </a:uFill>
              </a:defRPr>
            </a:pPr>
            <a:r>
              <a:t>U.C. Berkeley: Economics 115: Spring 2020</a:t>
            </a:r>
            <a:r>
              <a:rPr sz="4437">
                <a:latin typeface="Calibri"/>
                <a:ea typeface="Calibri"/>
                <a:cs typeface="Calibri"/>
                <a:sym typeface="Calibri"/>
              </a:rPr>
              <a:t> </a:t>
            </a:r>
            <a:endParaRPr sz="4437"/>
          </a:p>
          <a:p>
            <a:pPr defTabSz="294344">
              <a:defRPr sz="3828">
                <a:uFill>
                  <a:solidFill>
                    <a:srgbClr val="000000"/>
                  </a:solidFill>
                </a:uFill>
                <a:latin typeface="Calibri"/>
                <a:ea typeface="Calibri"/>
                <a:cs typeface="Calibri"/>
                <a:sym typeface="Calibri"/>
              </a:defRPr>
            </a:pPr>
            <a:r>
              <a:t>20th Century Economic History: Lecture 6: Understanding the Great Depression: Macroeconomic for Beginners</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2020-02-12</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W 2020-02-12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rPr sz="1400"/>
              <a:t>&lt;</a:t>
            </a:r>
            <a:r>
              <a:rPr u="sng">
                <a:solidFill>
                  <a:srgbClr val="0000FF"/>
                </a:solidFill>
                <a:uFill>
                  <a:solidFill>
                    <a:srgbClr val="0000FF"/>
                  </a:solidFill>
                </a:uFill>
                <a:hlinkClick r:id="rId4" invalidUrl="" action="" tgtFrame="" tooltip="" history="1" highlightClick="0" endSnd="0"/>
              </a:rPr>
              <a:t>https://github.com/braddelong/public-files/blob/master/econ-115-lecture-6.pptx</a:t>
            </a:r>
            <a:r>
              <a:rPr sz="1400"/>
              <a:t> &gt;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154"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155"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etting the Stage for the Great Depression"/>
          <p:cNvSpPr txBox="1"/>
          <p:nvPr>
            <p:ph type="title" idx="4294967295"/>
          </p:nvPr>
        </p:nvSpPr>
        <p:spPr>
          <a:xfrm>
            <a:off x="457199" y="-1"/>
            <a:ext cx="8228391" cy="1023141"/>
          </a:xfrm>
          <a:prstGeom prst="rect">
            <a:avLst/>
          </a:prstGeom>
        </p:spPr>
        <p:txBody>
          <a:bodyPr lIns="50800" tIns="50800" rIns="50800" bIns="50800"/>
          <a:lstStyle>
            <a:lvl1pPr defTabSz="230028">
              <a:defRPr sz="3136">
                <a:solidFill>
                  <a:srgbClr val="000080"/>
                </a:solidFill>
              </a:defRPr>
            </a:lvl1pPr>
          </a:lstStyle>
          <a:p>
            <a:pPr/>
            <a:r>
              <a:t>Setting the Stage for the Great Depression</a:t>
            </a:r>
          </a:p>
        </p:txBody>
      </p:sp>
      <p:sp>
        <p:nvSpPr>
          <p:cNvPr id="158" name="What had ended previous downturns?:…"/>
          <p:cNvSpPr txBox="1"/>
          <p:nvPr>
            <p:ph type="body" sz="half" idx="4294967295"/>
          </p:nvPr>
        </p:nvSpPr>
        <p:spPr>
          <a:xfrm>
            <a:off x="457199" y="1023139"/>
            <a:ext cx="4117828" cy="5244064"/>
          </a:xfrm>
          <a:prstGeom prst="rect">
            <a:avLst/>
          </a:prstGeom>
        </p:spPr>
        <p:txBody>
          <a:bodyPr lIns="50800" tIns="50800" rIns="50800" bIns="50800" anchor="t"/>
          <a:lstStyle/>
          <a:p>
            <a:pPr marL="0" indent="0" defTabSz="361005">
              <a:spcBef>
                <a:spcPts val="0"/>
              </a:spcBef>
              <a:buSzTx/>
              <a:buFont typeface="Arial"/>
              <a:buNone/>
              <a:defRPr b="1" sz="1848">
                <a:uFill>
                  <a:solidFill>
                    <a:srgbClr val="000000"/>
                  </a:solidFill>
                </a:uFill>
                <a:latin typeface="+mn-lt"/>
                <a:ea typeface="+mn-ea"/>
                <a:cs typeface="+mn-cs"/>
                <a:sym typeface="Helvetica"/>
              </a:defRPr>
            </a:pPr>
            <a:r>
              <a:t>What had ended previous downturns?:</a:t>
            </a:r>
          </a:p>
          <a:p>
            <a:pPr marL="0" indent="0" defTabSz="361005">
              <a:spcBef>
                <a:spcPts val="0"/>
              </a:spcBef>
              <a:buSzTx/>
              <a:buNone/>
              <a:defRPr b="1" sz="1848">
                <a:uFill>
                  <a:solidFill>
                    <a:srgbClr val="000000"/>
                  </a:solidFill>
                </a:uFill>
                <a:latin typeface="+mn-lt"/>
                <a:ea typeface="+mn-ea"/>
                <a:cs typeface="+mn-cs"/>
                <a:sym typeface="Helvetica"/>
              </a:defRPr>
            </a:pPr>
          </a:p>
          <a:p>
            <a:pPr marL="304235" indent="-304235" defTabSz="768095">
              <a:spcBef>
                <a:spcPts val="700"/>
              </a:spcBef>
              <a:defRPr sz="2016">
                <a:uFill>
                  <a:solidFill>
                    <a:srgbClr val="000000"/>
                  </a:solidFill>
                </a:uFill>
                <a:latin typeface="Calibri"/>
                <a:ea typeface="Calibri"/>
                <a:cs typeface="Calibri"/>
                <a:sym typeface="Calibri"/>
              </a:defRPr>
            </a:pPr>
            <a:r>
              <a:t>1873—RR investment drops to zero</a:t>
            </a:r>
          </a:p>
          <a:p>
            <a:pPr marL="304235" indent="-304235" defTabSz="768095">
              <a:spcBef>
                <a:spcPts val="700"/>
              </a:spcBef>
              <a:defRPr sz="2016">
                <a:uFill>
                  <a:solidFill>
                    <a:srgbClr val="000000"/>
                  </a:solidFill>
                </a:uFill>
                <a:latin typeface="Calibri"/>
                <a:ea typeface="Calibri"/>
                <a:cs typeface="Calibri"/>
                <a:sym typeface="Calibri"/>
              </a:defRPr>
            </a:pPr>
            <a:r>
              <a:t>1884—RR investment drops to zero</a:t>
            </a:r>
          </a:p>
          <a:p>
            <a:pPr marL="304235" indent="-304235" defTabSz="768095">
              <a:spcBef>
                <a:spcPts val="700"/>
              </a:spcBef>
              <a:defRPr sz="2016">
                <a:uFill>
                  <a:solidFill>
                    <a:srgbClr val="000000"/>
                  </a:solidFill>
                </a:uFill>
                <a:latin typeface="Calibri"/>
                <a:ea typeface="Calibri"/>
                <a:cs typeface="Calibri"/>
                <a:sym typeface="Calibri"/>
              </a:defRPr>
            </a:pPr>
            <a:r>
              <a:t>1893—confidence that gold standard will be kept</a:t>
            </a:r>
          </a:p>
          <a:p>
            <a:pPr marL="304235" indent="-304235" defTabSz="768095">
              <a:spcBef>
                <a:spcPts val="700"/>
              </a:spcBef>
              <a:defRPr sz="2016">
                <a:uFill>
                  <a:solidFill>
                    <a:srgbClr val="000000"/>
                  </a:solidFill>
                </a:uFill>
                <a:latin typeface="Calibri"/>
                <a:ea typeface="Calibri"/>
                <a:cs typeface="Calibri"/>
                <a:sym typeface="Calibri"/>
              </a:defRPr>
            </a:pPr>
            <a:r>
              <a:t>1904—Theodore Roosevelt</a:t>
            </a:r>
          </a:p>
          <a:p>
            <a:pPr marL="304235" indent="-304235" defTabSz="768095">
              <a:spcBef>
                <a:spcPts val="700"/>
              </a:spcBef>
              <a:defRPr sz="2016">
                <a:uFill>
                  <a:solidFill>
                    <a:srgbClr val="000000"/>
                  </a:solidFill>
                </a:uFill>
                <a:latin typeface="Calibri"/>
                <a:ea typeface="Calibri"/>
                <a:cs typeface="Calibri"/>
                <a:sym typeface="Calibri"/>
              </a:defRPr>
            </a:pPr>
            <a:r>
              <a:t>1907—J.P. Morgan constitutes himself a pick-up central bank</a:t>
            </a:r>
          </a:p>
          <a:p>
            <a:pPr marL="304235" indent="-304235" defTabSz="768095">
              <a:spcBef>
                <a:spcPts val="700"/>
              </a:spcBef>
              <a:defRPr sz="2016">
                <a:uFill>
                  <a:solidFill>
                    <a:srgbClr val="000000"/>
                  </a:solidFill>
                </a:uFill>
                <a:latin typeface="Calibri"/>
                <a:ea typeface="Calibri"/>
                <a:cs typeface="Calibri"/>
                <a:sym typeface="Calibri"/>
              </a:defRPr>
            </a:pPr>
            <a:r>
              <a:t>1914—profits from European war demand WWI</a:t>
            </a:r>
          </a:p>
          <a:p>
            <a:pPr marL="304235" indent="-304235" defTabSz="768095">
              <a:spcBef>
                <a:spcPts val="700"/>
              </a:spcBef>
              <a:defRPr sz="2016">
                <a:uFill>
                  <a:solidFill>
                    <a:srgbClr val="000000"/>
                  </a:solidFill>
                </a:uFill>
                <a:latin typeface="Calibri"/>
                <a:ea typeface="Calibri"/>
                <a:cs typeface="Calibri"/>
                <a:sym typeface="Calibri"/>
              </a:defRPr>
            </a:pPr>
            <a:r>
              <a:t>1920—Federal Reserve reverses course</a:t>
            </a:r>
          </a:p>
        </p:txBody>
      </p:sp>
      <p:pic>
        <p:nvPicPr>
          <p:cNvPr id="159"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16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9 &amp; 10: Roaring Twenties and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165"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On to Chapter 10: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168"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atch Our Breath…"/>
          <p:cNvSpPr txBox="1"/>
          <p:nvPr>
            <p:ph type="title"/>
          </p:nvPr>
        </p:nvSpPr>
        <p:spPr>
          <a:xfrm>
            <a:off x="276457" y="-2"/>
            <a:ext cx="8572501" cy="1270003"/>
          </a:xfrm>
          <a:prstGeom prst="rect">
            <a:avLst/>
          </a:prstGeom>
        </p:spPr>
        <p:txBody>
          <a:bodyPr/>
          <a:lstStyle/>
          <a:p>
            <a:pPr/>
            <a:r>
              <a:t>Catch Our Breath…</a:t>
            </a:r>
          </a:p>
        </p:txBody>
      </p:sp>
      <p:sp>
        <p:nvSpPr>
          <p:cNvPr id="171"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7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17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76"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7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80"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83"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184"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185"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186"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89"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9 &amp; 10: Roaring Twenties and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Macro for Beginners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92"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195"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198"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01"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04"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07"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10"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11"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14"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1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18"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19"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22"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23"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1"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52911">
              <a:spcBef>
                <a:spcPts val="800"/>
              </a:spcBef>
              <a:buSzTx/>
              <a:buFont typeface="Arial"/>
              <a:buNone/>
              <a:defRPr b="1" sz="1860">
                <a:uFill>
                  <a:solidFill>
                    <a:srgbClr val="000000"/>
                  </a:solidFill>
                </a:uFill>
                <a:latin typeface="+mn-lt"/>
                <a:ea typeface="+mn-ea"/>
                <a:cs typeface="+mn-cs"/>
                <a:sym typeface="Helvetica"/>
              </a:defRPr>
            </a:pPr>
            <a:r>
              <a:t>DeLong: Office Hours</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M 11:10-12:40, Blum Hall 200B</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T 11:15-12:00, Blum Hall 200B</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52911">
              <a:spcBef>
                <a:spcPts val="800"/>
              </a:spcBef>
              <a:buSzTx/>
              <a:buFont typeface="Arial"/>
              <a:buNone/>
              <a:defRPr b="1" sz="1395">
                <a:uFill>
                  <a:solidFill>
                    <a:srgbClr val="000000"/>
                  </a:solidFill>
                </a:uFill>
                <a:latin typeface="+mn-lt"/>
                <a:ea typeface="+mn-ea"/>
                <a:cs typeface="+mn-cs"/>
                <a:sym typeface="Helvetica"/>
              </a:defRPr>
            </a:pPr>
          </a:p>
          <a:p>
            <a:pPr marL="0" indent="0" defTabSz="352911">
              <a:spcBef>
                <a:spcPts val="800"/>
              </a:spcBef>
              <a:buSzTx/>
              <a:buFont typeface="Arial"/>
              <a:buNone/>
              <a:defRPr b="1" sz="1860">
                <a:uFill>
                  <a:solidFill>
                    <a:srgbClr val="000000"/>
                  </a:solidFill>
                </a:uFill>
                <a:latin typeface="+mn-lt"/>
                <a:ea typeface="+mn-ea"/>
                <a:cs typeface="+mn-cs"/>
                <a:sym typeface="Helvetica"/>
              </a:defRPr>
            </a:pPr>
            <a:r>
              <a:t>Paper due Feb 23: The Coming of Modern Economic Growth: Assignment 4</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What do you think are the most important differences between the era of modern economic growth—in those economies and those periods which have been profoundly shaped by it—and earlier economies, or economies which have by-and-large not been profoundly shaped by the modern economic growth process?</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Explain why you hold the views that you do. Justify your opinions with quotations from and citations to DeLong's book draft—and to other sources you believe apposite.</a:t>
            </a:r>
          </a:p>
          <a:p>
            <a:pPr marL="0" indent="0" defTabSz="352911">
              <a:spcBef>
                <a:spcPts val="800"/>
              </a:spcBef>
              <a:buSzTx/>
              <a:buFont typeface="Arial"/>
              <a:buNone/>
              <a:defRPr sz="1395">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https://bcourses.berkeley.edu/courses/1487684/assignments/8051997</a:t>
            </a:r>
            <a:r>
              <a:t>&gt;</a:t>
            </a:r>
          </a:p>
          <a:p>
            <a:pPr marL="0" indent="0" defTabSz="352911">
              <a:spcBef>
                <a:spcPts val="800"/>
              </a:spcBef>
              <a:buSzTx/>
              <a:buFont typeface="Arial"/>
              <a:buNone/>
              <a:defRPr sz="1395">
                <a:uFill>
                  <a:solidFill>
                    <a:srgbClr val="000000"/>
                  </a:solidFill>
                </a:uFill>
                <a:latin typeface="+mn-lt"/>
                <a:ea typeface="+mn-ea"/>
                <a:cs typeface="+mn-cs"/>
                <a:sym typeface="Helvetica"/>
              </a:defRPr>
            </a:pPr>
          </a:p>
          <a:p>
            <a:pPr marL="0" indent="0" defTabSz="352911">
              <a:spcBef>
                <a:spcPts val="800"/>
              </a:spcBef>
              <a:buSzTx/>
              <a:buFont typeface="Arial"/>
              <a:buNone/>
              <a:defRPr b="1" sz="1860">
                <a:uFill>
                  <a:solidFill>
                    <a:srgbClr val="000000"/>
                  </a:solidFill>
                </a:uFill>
                <a:latin typeface="+mn-lt"/>
                <a:ea typeface="+mn-ea"/>
                <a:cs typeface="+mn-cs"/>
                <a:sym typeface="Helvetica"/>
              </a:defRPr>
            </a:pPr>
            <a:r>
              <a:t>Dasgupta, Eichengreen, and Skidelsky will be on the exam!</a:t>
            </a:r>
          </a:p>
          <a:p>
            <a:pPr marL="0" indent="0" defTabSz="361416">
              <a:spcBef>
                <a:spcPts val="900"/>
              </a:spcBef>
              <a:buSzTx/>
              <a:buFont typeface="Arial"/>
              <a:buNone/>
              <a:defRPr b="1" sz="186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26"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2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30"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31"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34"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35"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38"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41"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44"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47"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50"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253"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Measuring Growth"/>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256" name="Is it the case that British Queen Victoria I Hanover was a better queen but not a happier woman than Queen Elizabeth I Tudor?…"/>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Is it the case that British Queen Victoria I Hanover was a better queen but not a happier woman than Queen Elizabeth I Tudor?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Not sure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94"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 II</a:t>
            </a:r>
          </a:p>
        </p:txBody>
      </p:sp>
      <p:sp>
        <p:nvSpPr>
          <p:cNvPr id="259"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262"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265"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Demography"/>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a:t>
            </a:r>
          </a:p>
        </p:txBody>
      </p:sp>
      <p:sp>
        <p:nvSpPr>
          <p:cNvPr id="268" name="What is the “demographic transition”?"/>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What is the “demographic transition”?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271"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274"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277"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Wealth Gulf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Wealth Gulfs</a:t>
            </a:r>
          </a:p>
        </p:txBody>
      </p:sp>
      <p:sp>
        <p:nvSpPr>
          <p:cNvPr id="280" name="What fraction of humanity has not climbed onto the “escalator to modernity”?…"/>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fraction of humanity has not climbed onto the “escalator to modernity”?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75%</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 cannot yet tell.</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283"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Economic Mismanagement and Insecurity"/>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a:t>
            </a:r>
          </a:p>
        </p:txBody>
      </p:sp>
      <p:sp>
        <p:nvSpPr>
          <p:cNvPr id="286" name="Karl Polanyi argued that people have rights to what things that the market economy turns into “commoditie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Karl Polanyi argued that people have rights to what things that the market economy turns into “commodities”?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labor (a “just” income),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respect (deference from your peers).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property (the ability to keep what you earn),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Midterm!</a:t>
            </a:r>
          </a:p>
        </p:txBody>
      </p:sp>
      <p:sp>
        <p:nvSpPr>
          <p:cNvPr id="9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1700-18:30, HMMB 390</a:t>
            </a:r>
          </a:p>
          <a:p>
            <a:pPr marL="0" indent="0" defTabSz="379474">
              <a:spcBef>
                <a:spcPts val="900"/>
              </a:spcBef>
              <a:buSzTx/>
              <a:buFont typeface="Arial"/>
              <a:buNone/>
              <a:defRPr sz="3000">
                <a:uFill>
                  <a:solidFill>
                    <a:srgbClr val="000000"/>
                  </a:solidFill>
                </a:uFill>
                <a:latin typeface="+mn-lt"/>
                <a:ea typeface="+mn-ea"/>
                <a:cs typeface="+mn-cs"/>
                <a:sym typeface="Helvetica"/>
              </a:defRPr>
            </a:pPr>
          </a:p>
          <a:p>
            <a:pPr marL="300789" indent="-300789" defTabSz="379474">
              <a:spcBef>
                <a:spcPts val="900"/>
              </a:spcBef>
              <a:buSzPct val="100000"/>
              <a:defRPr sz="3000">
                <a:uFill>
                  <a:solidFill>
                    <a:srgbClr val="000000"/>
                  </a:solidFill>
                </a:uFill>
                <a:latin typeface="+mn-lt"/>
                <a:ea typeface="+mn-ea"/>
                <a:cs typeface="+mn-cs"/>
                <a:sym typeface="Helvetica"/>
              </a:defRPr>
            </a:pPr>
            <a:r>
              <a:t>60% short answers about concepts so far</a:t>
            </a:r>
          </a:p>
          <a:p>
            <a:pPr marL="300789" indent="-300789" defTabSz="379474">
              <a:spcBef>
                <a:spcPts val="900"/>
              </a:spcBef>
              <a:buSzPct val="100000"/>
              <a:defRPr sz="3000">
                <a:uFill>
                  <a:solidFill>
                    <a:srgbClr val="000000"/>
                  </a:solidFill>
                </a:uFill>
                <a:latin typeface="+mn-lt"/>
                <a:ea typeface="+mn-ea"/>
                <a:cs typeface="+mn-cs"/>
                <a:sym typeface="Helvetica"/>
              </a:defRPr>
            </a:pPr>
            <a:r>
              <a:t>40% an essay</a:t>
            </a:r>
          </a:p>
          <a:p>
            <a:pPr marL="300789" indent="-300789" defTabSz="379474">
              <a:spcBef>
                <a:spcPts val="900"/>
              </a:spcBef>
              <a:buSzPct val="100000"/>
              <a:defRPr sz="3000">
                <a:uFill>
                  <a:solidFill>
                    <a:srgbClr val="000000"/>
                  </a:solidFill>
                </a:uFill>
                <a:latin typeface="+mn-lt"/>
                <a:ea typeface="+mn-ea"/>
                <a:cs typeface="+mn-cs"/>
                <a:sym typeface="Helvetica"/>
              </a:defRPr>
            </a:pPr>
            <a:r>
              <a:t>INSTRUCTOR REALITY CHECK…</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289"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land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labor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292"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293"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29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29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0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05"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06"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0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10"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1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14"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17"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18"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21"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22"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Macroeconomics for Beginners…"/>
          <p:cNvSpPr txBox="1"/>
          <p:nvPr>
            <p:ph type="title" idx="4294967295"/>
          </p:nvPr>
        </p:nvSpPr>
        <p:spPr>
          <a:xfrm>
            <a:off x="457199" y="-1"/>
            <a:ext cx="8234348" cy="1094173"/>
          </a:xfrm>
          <a:prstGeom prst="rect">
            <a:avLst/>
          </a:prstGeom>
        </p:spPr>
        <p:txBody>
          <a:bodyPr lIns="50800" tIns="50800" rIns="50800" bIns="50800"/>
          <a:lstStyle/>
          <a:p>
            <a:pPr lvl="1" defTabSz="291643">
              <a:defRPr sz="3975"/>
            </a:pPr>
            <a:r>
              <a:t>Macroeconomics for Beginners…</a:t>
            </a:r>
          </a:p>
        </p:txBody>
      </p:sp>
      <p:sp>
        <p:nvSpPr>
          <p:cNvPr id="100" name="The Polanyian Perplex:…"/>
          <p:cNvSpPr txBox="1"/>
          <p:nvPr>
            <p:ph type="body" idx="4294967295"/>
          </p:nvPr>
        </p:nvSpPr>
        <p:spPr>
          <a:xfrm>
            <a:off x="457199" y="1094171"/>
            <a:ext cx="8234348" cy="5244063"/>
          </a:xfrm>
          <a:prstGeom prst="rect">
            <a:avLst/>
          </a:prstGeom>
        </p:spPr>
        <p:txBody>
          <a:bodyPr lIns="50800" tIns="50800" rIns="50800" bIns="50800" anchor="t"/>
          <a:lstStyle/>
          <a:p>
            <a:pPr marL="0" indent="0" defTabSz="421172">
              <a:spcBef>
                <a:spcPts val="0"/>
              </a:spcBef>
              <a:buSzTx/>
              <a:buFont typeface="Arial"/>
              <a:buNone/>
              <a:defRPr b="1" sz="2156">
                <a:uFill>
                  <a:solidFill>
                    <a:srgbClr val="000000"/>
                  </a:solidFill>
                </a:uFill>
                <a:latin typeface="+mn-lt"/>
                <a:ea typeface="+mn-ea"/>
                <a:cs typeface="+mn-cs"/>
                <a:sym typeface="Helvetica"/>
              </a:defRPr>
            </a:pPr>
            <a:r>
              <a:t>The Polanyian Perplex:</a:t>
            </a:r>
          </a:p>
          <a:p>
            <a:pPr marL="0" indent="0" defTabSz="421172">
              <a:spcBef>
                <a:spcPts val="0"/>
              </a:spcBef>
              <a:buSzTx/>
              <a:buFont typeface="Arial"/>
              <a:buNone/>
              <a:defRPr b="1" sz="2156">
                <a:uFill>
                  <a:solidFill>
                    <a:srgbClr val="000000"/>
                  </a:solidFill>
                </a:uFill>
                <a:latin typeface="+mn-lt"/>
                <a:ea typeface="+mn-ea"/>
                <a:cs typeface="+mn-cs"/>
                <a:sym typeface="Helvetica"/>
              </a:defRPr>
            </a:pPr>
          </a:p>
          <a:p>
            <a:pPr marL="354941" indent="-354941" defTabSz="896111">
              <a:spcBef>
                <a:spcPts val="800"/>
              </a:spcBef>
              <a:defRPr sz="2352">
                <a:uFill>
                  <a:solidFill>
                    <a:srgbClr val="000000"/>
                  </a:solidFill>
                </a:uFill>
                <a:latin typeface="Calibri"/>
                <a:ea typeface="Calibri"/>
                <a:cs typeface="Calibri"/>
                <a:sym typeface="Calibri"/>
              </a:defRPr>
            </a:pPr>
            <a:r>
              <a:t>Start with the Polanyian Perplex: land, labor, and finance are not “commodities”; “commodities” are properly pushed to their most valuable use by market forces, and it is right and proper that each use of them must pass a profitability test…</a:t>
            </a:r>
          </a:p>
          <a:p>
            <a:pPr marL="354941" indent="-354941" defTabSz="896111">
              <a:spcBef>
                <a:spcPts val="800"/>
              </a:spcBef>
              <a:defRPr sz="2352">
                <a:uFill>
                  <a:solidFill>
                    <a:srgbClr val="000000"/>
                  </a:solidFill>
                </a:uFill>
                <a:latin typeface="Calibri"/>
                <a:ea typeface="Calibri"/>
                <a:cs typeface="Calibri"/>
                <a:sym typeface="Calibri"/>
              </a:defRPr>
            </a:pPr>
            <a:r>
              <a:t>Fictitious commodities:</a:t>
            </a:r>
          </a:p>
          <a:p>
            <a:pPr lvl="1" marL="790551" indent="-354941" defTabSz="896111">
              <a:spcBef>
                <a:spcPts val="800"/>
              </a:spcBef>
              <a:defRPr sz="2352">
                <a:uFill>
                  <a:solidFill>
                    <a:srgbClr val="000000"/>
                  </a:solidFill>
                </a:uFill>
                <a:latin typeface="Calibri"/>
                <a:ea typeface="Calibri"/>
                <a:cs typeface="Calibri"/>
                <a:sym typeface="Calibri"/>
              </a:defRPr>
            </a:pPr>
            <a:r>
              <a:t>“Land”—what your community is</a:t>
            </a:r>
          </a:p>
          <a:p>
            <a:pPr lvl="1" marL="790551" indent="-354941" defTabSz="896111">
              <a:spcBef>
                <a:spcPts val="800"/>
              </a:spcBef>
              <a:defRPr sz="2352">
                <a:uFill>
                  <a:solidFill>
                    <a:srgbClr val="000000"/>
                  </a:solidFill>
                </a:uFill>
                <a:latin typeface="Calibri"/>
                <a:ea typeface="Calibri"/>
                <a:cs typeface="Calibri"/>
                <a:sym typeface="Calibri"/>
              </a:defRPr>
            </a:pPr>
            <a:r>
              <a:t>“Labor”—what your lifestyle is</a:t>
            </a:r>
          </a:p>
          <a:p>
            <a:pPr lvl="1" marL="790551" indent="-354941" defTabSz="896111">
              <a:spcBef>
                <a:spcPts val="800"/>
              </a:spcBef>
              <a:defRPr sz="2352">
                <a:uFill>
                  <a:solidFill>
                    <a:srgbClr val="000000"/>
                  </a:solidFill>
                </a:uFill>
                <a:latin typeface="Calibri"/>
                <a:ea typeface="Calibri"/>
                <a:cs typeface="Calibri"/>
                <a:sym typeface="Calibri"/>
              </a:defRPr>
            </a:pPr>
            <a:r>
              <a:t>“Finance”—whether you have a job, or a firm to work for</a:t>
            </a:r>
          </a:p>
          <a:p>
            <a:pPr marL="354941" indent="-354941" defTabSz="896111">
              <a:spcBef>
                <a:spcPts val="800"/>
              </a:spcBef>
              <a:defRPr sz="2352">
                <a:uFill>
                  <a:solidFill>
                    <a:srgbClr val="000000"/>
                  </a:solidFill>
                </a:uFill>
                <a:latin typeface="Calibri"/>
                <a:ea typeface="Calibri"/>
                <a:cs typeface="Calibri"/>
                <a:sym typeface="Calibri"/>
              </a:defRPr>
            </a:pPr>
            <a:r>
              <a:t>People think they have rights to stable communities, expected incomes, secure jobs—but in a market society the only rights that count are property rights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25"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26"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27"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30"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31"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32"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35"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36"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39"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40"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2"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4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44"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45"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49"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50"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51"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54"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55"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58"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59"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62"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363"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he Polanyian Perplex II"/>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The Polanyian Perplex II</a:t>
            </a:r>
          </a:p>
        </p:txBody>
      </p:sp>
      <p:sp>
        <p:nvSpPr>
          <p:cNvPr id="103" name="You can argue—and people do—that those who complain about “land” and “labor” becoming commodities have no legitimate beef…"/>
          <p:cNvSpPr txBox="1"/>
          <p:nvPr>
            <p:ph type="body" sz="half" idx="4294967295"/>
          </p:nvPr>
        </p:nvSpPr>
        <p:spPr>
          <a:xfrm>
            <a:off x="457199" y="1094171"/>
            <a:ext cx="4423631" cy="5244063"/>
          </a:xfrm>
          <a:prstGeom prst="rect">
            <a:avLst/>
          </a:prstGeom>
        </p:spPr>
        <p:txBody>
          <a:bodyPr lIns="50800" tIns="50800" rIns="50800" bIns="50800" anchor="t"/>
          <a:lstStyle/>
          <a:p>
            <a:pPr marL="271638" indent="-271638" defTabSz="685800">
              <a:spcBef>
                <a:spcPts val="600"/>
              </a:spcBef>
              <a:defRPr sz="1800">
                <a:uFill>
                  <a:solidFill>
                    <a:srgbClr val="000000"/>
                  </a:solidFill>
                </a:uFill>
                <a:latin typeface="Calibri"/>
                <a:ea typeface="Calibri"/>
                <a:cs typeface="Calibri"/>
                <a:sym typeface="Calibri"/>
              </a:defRPr>
            </a:pPr>
            <a:r>
              <a:t>You can argue—and people do—that those who complain about “land” and “labor” becoming commodities have no legitimate beef</a:t>
            </a:r>
          </a:p>
          <a:p>
            <a:pPr marL="271638" indent="-271638" defTabSz="685800">
              <a:spcBef>
                <a:spcPts val="600"/>
              </a:spcBef>
              <a:defRPr sz="1800">
                <a:uFill>
                  <a:solidFill>
                    <a:srgbClr val="000000"/>
                  </a:solidFill>
                </a:uFill>
                <a:latin typeface="Calibri"/>
                <a:ea typeface="Calibri"/>
                <a:cs typeface="Calibri"/>
                <a:sym typeface="Calibri"/>
              </a:defRPr>
            </a:pPr>
            <a:r>
              <a:t>We have a dynamic society: things change:</a:t>
            </a:r>
          </a:p>
          <a:p>
            <a:pPr lvl="1" marL="605013" indent="-271638" defTabSz="685800">
              <a:spcBef>
                <a:spcPts val="600"/>
              </a:spcBef>
              <a:defRPr sz="1800">
                <a:uFill>
                  <a:solidFill>
                    <a:srgbClr val="000000"/>
                  </a:solidFill>
                </a:uFill>
                <a:latin typeface="Calibri"/>
                <a:ea typeface="Calibri"/>
                <a:cs typeface="Calibri"/>
                <a:sym typeface="Calibri"/>
              </a:defRPr>
            </a:pPr>
            <a:r>
              <a:t>Changing communities driven by (well-functioning) markets are positive-sum</a:t>
            </a:r>
          </a:p>
          <a:p>
            <a:pPr lvl="1" marL="605013" indent="-271638" defTabSz="685800">
              <a:spcBef>
                <a:spcPts val="600"/>
              </a:spcBef>
              <a:defRPr sz="1800">
                <a:uFill>
                  <a:solidFill>
                    <a:srgbClr val="000000"/>
                  </a:solidFill>
                </a:uFill>
                <a:latin typeface="Calibri"/>
                <a:ea typeface="Calibri"/>
                <a:cs typeface="Calibri"/>
                <a:sym typeface="Calibri"/>
              </a:defRPr>
            </a:pPr>
            <a:r>
              <a:t>Changing occupational rewards driven by (well-functioning) markets are positive-sum</a:t>
            </a:r>
          </a:p>
          <a:p>
            <a:pPr marL="271638" indent="-271638" defTabSz="685800">
              <a:spcBef>
                <a:spcPts val="600"/>
              </a:spcBef>
              <a:defRPr sz="1800">
                <a:uFill>
                  <a:solidFill>
                    <a:srgbClr val="000000"/>
                  </a:solidFill>
                </a:uFill>
                <a:latin typeface="Calibri"/>
                <a:ea typeface="Calibri"/>
                <a:cs typeface="Calibri"/>
                <a:sym typeface="Calibri"/>
              </a:defRPr>
            </a:pPr>
            <a:r>
              <a:t>The answer is social insurance and social welfare</a:t>
            </a:r>
          </a:p>
          <a:p>
            <a:pPr marL="271638" indent="-271638" defTabSz="685800">
              <a:spcBef>
                <a:spcPts val="600"/>
              </a:spcBef>
              <a:defRPr sz="1800">
                <a:uFill>
                  <a:solidFill>
                    <a:srgbClr val="000000"/>
                  </a:solidFill>
                </a:uFill>
                <a:latin typeface="Calibri"/>
                <a:ea typeface="Calibri"/>
                <a:cs typeface="Calibri"/>
                <a:sym typeface="Calibri"/>
              </a:defRPr>
            </a:pPr>
            <a:r>
              <a:t>But all this presumes full employment: there is no sense in which this much instability in firms and jobs is part of some positive-sum process</a:t>
            </a:r>
          </a:p>
        </p:txBody>
      </p:sp>
      <p:pic>
        <p:nvPicPr>
          <p:cNvPr id="104"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9"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7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75"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378"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381"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382"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385"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386"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387"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390"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393"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39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39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00"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What’s Going on with These Huge and Long-Lasting Fluctuations in Unemployment?"/>
          <p:cNvSpPr txBox="1"/>
          <p:nvPr>
            <p:ph type="title" idx="4294967295"/>
          </p:nvPr>
        </p:nvSpPr>
        <p:spPr>
          <a:xfrm>
            <a:off x="457199" y="-1"/>
            <a:ext cx="8234348" cy="1094173"/>
          </a:xfrm>
          <a:prstGeom prst="rect">
            <a:avLst/>
          </a:prstGeom>
        </p:spPr>
        <p:txBody>
          <a:bodyPr lIns="50800" tIns="50800" rIns="50800" bIns="50800"/>
          <a:lstStyle>
            <a:lvl1pPr defTabSz="217705">
              <a:defRPr sz="2967">
                <a:solidFill>
                  <a:srgbClr val="000080"/>
                </a:solidFill>
              </a:defRPr>
            </a:lvl1pPr>
          </a:lstStyle>
          <a:p>
            <a:pPr/>
            <a:r>
              <a:t>What’s Going on with These Huge and Long-Lasting Fluctuations in Unemployment?</a:t>
            </a:r>
          </a:p>
        </p:txBody>
      </p:sp>
      <p:sp>
        <p:nvSpPr>
          <p:cNvPr id="107" name="A general glut—an excess supply of produced goods and services, and of labor—is an excess demand for money.…"/>
          <p:cNvSpPr txBox="1"/>
          <p:nvPr>
            <p:ph type="body" sz="half" idx="4294967295"/>
          </p:nvPr>
        </p:nvSpPr>
        <p:spPr>
          <a:xfrm>
            <a:off x="457199" y="1094171"/>
            <a:ext cx="4423631" cy="5244063"/>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A general glut—an excess supply of produced goods and services, and of labor—is an excess demand for </a:t>
            </a:r>
            <a:r>
              <a:rPr i="1"/>
              <a:t>money.</a:t>
            </a:r>
          </a:p>
          <a:p>
            <a:pPr marL="340454" indent="-340454" defTabSz="859536">
              <a:spcBef>
                <a:spcPts val="700"/>
              </a:spcBef>
              <a:defRPr sz="2256">
                <a:uFill>
                  <a:solidFill>
                    <a:srgbClr val="000000"/>
                  </a:solidFill>
                </a:uFill>
                <a:latin typeface="Calibri"/>
                <a:ea typeface="Calibri"/>
                <a:cs typeface="Calibri"/>
                <a:sym typeface="Calibri"/>
              </a:defRPr>
            </a:pPr>
            <a:r>
              <a:t>Money is something you hold as a substitute for trust</a:t>
            </a:r>
          </a:p>
          <a:p>
            <a:pPr marL="340454" indent="-340454" defTabSz="859536">
              <a:spcBef>
                <a:spcPts val="700"/>
              </a:spcBef>
              <a:defRPr sz="2256">
                <a:uFill>
                  <a:solidFill>
                    <a:srgbClr val="000000"/>
                  </a:solidFill>
                </a:uFill>
                <a:latin typeface="Calibri"/>
                <a:ea typeface="Calibri"/>
                <a:cs typeface="Calibri"/>
                <a:sym typeface="Calibri"/>
              </a:defRPr>
            </a:pPr>
            <a:r>
              <a:t>You can increase your holdings of money in two ways:</a:t>
            </a:r>
          </a:p>
          <a:p>
            <a:pPr lvl="1" marL="758284" indent="-340454" defTabSz="859536">
              <a:spcBef>
                <a:spcPts val="700"/>
              </a:spcBef>
              <a:defRPr sz="2256">
                <a:uFill>
                  <a:solidFill>
                    <a:srgbClr val="000000"/>
                  </a:solidFill>
                </a:uFill>
                <a:latin typeface="Calibri"/>
                <a:ea typeface="Calibri"/>
                <a:cs typeface="Calibri"/>
                <a:sym typeface="Calibri"/>
              </a:defRPr>
            </a:pPr>
            <a:r>
              <a:t>Sell more other stuff</a:t>
            </a:r>
          </a:p>
          <a:p>
            <a:pPr lvl="1" marL="758284" indent="-340454" defTabSz="859536">
              <a:spcBef>
                <a:spcPts val="700"/>
              </a:spcBef>
              <a:defRPr sz="2256">
                <a:uFill>
                  <a:solidFill>
                    <a:srgbClr val="000000"/>
                  </a:solidFill>
                </a:uFill>
                <a:latin typeface="Calibri"/>
                <a:ea typeface="Calibri"/>
                <a:cs typeface="Calibri"/>
                <a:sym typeface="Calibri"/>
              </a:defRPr>
            </a:pPr>
            <a:r>
              <a:t>Buy less other stuff</a:t>
            </a:r>
          </a:p>
          <a:p>
            <a:pPr lvl="1" marL="758284" indent="-340454" defTabSz="859536">
              <a:spcBef>
                <a:spcPts val="700"/>
              </a:spcBef>
              <a:defRPr sz="2256">
                <a:uFill>
                  <a:solidFill>
                    <a:srgbClr val="000000"/>
                  </a:solidFill>
                </a:uFill>
                <a:latin typeface="Calibri"/>
                <a:ea typeface="Calibri"/>
                <a:cs typeface="Calibri"/>
                <a:sym typeface="Calibri"/>
              </a:defRPr>
            </a:pPr>
            <a:r>
              <a:t>Different from other commodities in this way</a:t>
            </a:r>
          </a:p>
          <a:p>
            <a:pPr marL="340454" indent="-340454" defTabSz="859536">
              <a:spcBef>
                <a:spcPts val="700"/>
              </a:spcBef>
              <a:defRPr sz="2256">
                <a:uFill>
                  <a:solidFill>
                    <a:srgbClr val="000000"/>
                  </a:solidFill>
                </a:uFill>
                <a:latin typeface="Calibri"/>
                <a:ea typeface="Calibri"/>
                <a:cs typeface="Calibri"/>
                <a:sym typeface="Calibri"/>
              </a:defRPr>
            </a:pPr>
            <a:r>
              <a:t>That is the key fact here</a:t>
            </a:r>
          </a:p>
        </p:txBody>
      </p:sp>
      <p:pic>
        <p:nvPicPr>
          <p:cNvPr id="108"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03"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04"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07"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08"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411"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41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41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42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42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42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42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43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33"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43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